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85" r:id="rId4"/>
    <p:sldId id="315" r:id="rId5"/>
    <p:sldId id="317" r:id="rId6"/>
    <p:sldId id="316" r:id="rId7"/>
    <p:sldId id="318" r:id="rId8"/>
    <p:sldId id="320" r:id="rId9"/>
    <p:sldId id="319" r:id="rId10"/>
    <p:sldId id="286" r:id="rId11"/>
    <p:sldId id="287" r:id="rId12"/>
    <p:sldId id="289" r:id="rId13"/>
    <p:sldId id="290" r:id="rId14"/>
    <p:sldId id="291" r:id="rId15"/>
    <p:sldId id="292" r:id="rId16"/>
    <p:sldId id="321" r:id="rId17"/>
    <p:sldId id="293" r:id="rId18"/>
    <p:sldId id="294" r:id="rId19"/>
    <p:sldId id="325" r:id="rId20"/>
    <p:sldId id="295" r:id="rId21"/>
    <p:sldId id="322" r:id="rId22"/>
    <p:sldId id="323" r:id="rId23"/>
    <p:sldId id="324" r:id="rId24"/>
    <p:sldId id="296" r:id="rId25"/>
    <p:sldId id="297" r:id="rId26"/>
    <p:sldId id="288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26" r:id="rId42"/>
    <p:sldId id="327" r:id="rId43"/>
    <p:sldId id="328" r:id="rId44"/>
    <p:sldId id="26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8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9"/>
          <p:cNvSpPr txBox="1"/>
          <p:nvPr userDrawn="1"/>
        </p:nvSpPr>
        <p:spPr>
          <a:xfrm>
            <a:off x="334347" y="492706"/>
            <a:ext cx="11772987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spc="83" dirty="0">
                <a:solidFill>
                  <a:srgbClr val="FDF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DEVANG PATEL INSTITUTE OF ADVANCE TECHNOLOGY AND RESEARCH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8463" y="4259510"/>
            <a:ext cx="2895600" cy="414337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Prof. Name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6597" y="4857707"/>
            <a:ext cx="4122738" cy="272566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5063" y="5243276"/>
            <a:ext cx="4122738" cy="246062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Department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76598" y="5637363"/>
            <a:ext cx="467320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50" spc="67" dirty="0">
                <a:latin typeface="Arial" panose="020B0604020202020204" pitchFamily="34" charset="0"/>
                <a:cs typeface="Arial" panose="020B0604020202020204" pitchFamily="34" charset="0"/>
              </a:rPr>
              <a:t>Devang Patel Institute of Advance Technology And Research</a:t>
            </a:r>
          </a:p>
          <a:p>
            <a:pPr>
              <a:lnSpc>
                <a:spcPct val="100000"/>
              </a:lnSpc>
            </a:pPr>
            <a:r>
              <a:rPr lang="en-US" sz="1050" spc="67" dirty="0">
                <a:latin typeface="Arial" panose="020B0604020202020204" pitchFamily="34" charset="0"/>
                <a:cs typeface="Arial" panose="020B0604020202020204" pitchFamily="34" charset="0"/>
              </a:rPr>
              <a:t>Charotar University of Science and Technology</a:t>
            </a:r>
          </a:p>
          <a:p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3529" y="6338598"/>
            <a:ext cx="2268538" cy="273870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0" y="-1"/>
            <a:ext cx="12192000" cy="119234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4385734" y="1216187"/>
            <a:ext cx="7806268" cy="564181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4589461" y="3180395"/>
            <a:ext cx="7340071" cy="838729"/>
          </a:xfrm>
          <a:solidFill>
            <a:schemeClr val="accent5">
              <a:lumMod val="50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615391" y="4333590"/>
            <a:ext cx="7314141" cy="660400"/>
          </a:xfrm>
          <a:solidFill>
            <a:schemeClr val="accent5">
              <a:lumMod val="50000"/>
            </a:schemeClr>
          </a:solidFill>
        </p:spPr>
        <p:txBody>
          <a:bodyPr/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178198" y="349373"/>
            <a:ext cx="119545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spc="83" dirty="0">
                <a:solidFill>
                  <a:srgbClr val="FDF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DEVANG PATEL INSTITUTE OF ADVANCE TECHNOLOGY AND RESEARCH</a:t>
            </a:r>
          </a:p>
        </p:txBody>
      </p:sp>
      <p:pic>
        <p:nvPicPr>
          <p:cNvPr id="17" name="Picture 12"/>
          <p:cNvPicPr>
            <a:picLocks noChangeAspect="1"/>
          </p:cNvPicPr>
          <p:nvPr userDrawn="1"/>
        </p:nvPicPr>
        <p:blipFill>
          <a:blip r:embed="rId2"/>
          <a:srcRect b="414"/>
          <a:stretch>
            <a:fillRect/>
          </a:stretch>
        </p:blipFill>
        <p:spPr>
          <a:xfrm>
            <a:off x="1455214" y="1550471"/>
            <a:ext cx="1382435" cy="1352297"/>
          </a:xfrm>
          <a:prstGeom prst="rect">
            <a:avLst/>
          </a:prstGeom>
        </p:spPr>
      </p:pic>
      <p:pic>
        <p:nvPicPr>
          <p:cNvPr id="21" name="Picture 11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1010715" y="3240967"/>
            <a:ext cx="2271436" cy="59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76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/>
          <p:cNvSpPr/>
          <p:nvPr userDrawn="1"/>
        </p:nvSpPr>
        <p:spPr>
          <a:xfrm>
            <a:off x="152398" y="1283540"/>
            <a:ext cx="4275669" cy="45719"/>
          </a:xfrm>
          <a:prstGeom prst="rect">
            <a:avLst/>
          </a:prstGeom>
          <a:solidFill>
            <a:srgbClr val="5F90F8"/>
          </a:solidFill>
        </p:spPr>
      </p:sp>
      <p:grpSp>
        <p:nvGrpSpPr>
          <p:cNvPr id="9" name="Group 6"/>
          <p:cNvGrpSpPr/>
          <p:nvPr userDrawn="1"/>
        </p:nvGrpSpPr>
        <p:grpSpPr>
          <a:xfrm>
            <a:off x="499533" y="6580341"/>
            <a:ext cx="10388600" cy="274734"/>
            <a:chOff x="0" y="0"/>
            <a:chExt cx="6186311" cy="220982"/>
          </a:xfrm>
        </p:grpSpPr>
        <p:sp>
          <p:nvSpPr>
            <p:cNvPr id="10" name="Freeform 7"/>
            <p:cNvSpPr/>
            <p:nvPr/>
          </p:nvSpPr>
          <p:spPr>
            <a:xfrm>
              <a:off x="0" y="0"/>
              <a:ext cx="6186311" cy="220982"/>
            </a:xfrm>
            <a:custGeom>
              <a:avLst/>
              <a:gdLst/>
              <a:ahLst/>
              <a:cxnLst/>
              <a:rect l="l" t="t" r="r" b="b"/>
              <a:pathLst>
                <a:path w="6186311" h="220982">
                  <a:moveTo>
                    <a:pt x="0" y="0"/>
                  </a:moveTo>
                  <a:lnTo>
                    <a:pt x="6186311" y="0"/>
                  </a:lnTo>
                  <a:lnTo>
                    <a:pt x="6186311" y="220982"/>
                  </a:lnTo>
                  <a:lnTo>
                    <a:pt x="0" y="220982"/>
                  </a:lnTo>
                  <a:close/>
                </a:path>
              </a:pathLst>
            </a:custGeom>
            <a:solidFill>
              <a:srgbClr val="2D4372"/>
            </a:solidFill>
          </p:spPr>
        </p:sp>
      </p:grpSp>
      <p:pic>
        <p:nvPicPr>
          <p:cNvPr id="11" name="Picture 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964337" y="6580341"/>
            <a:ext cx="1142997" cy="276196"/>
          </a:xfrm>
          <a:prstGeom prst="rect">
            <a:avLst/>
          </a:prstGeom>
        </p:spPr>
      </p:pic>
      <p:pic>
        <p:nvPicPr>
          <p:cNvPr id="12" name="Picture 5"/>
          <p:cNvPicPr>
            <a:picLocks noChangeAspect="1"/>
          </p:cNvPicPr>
          <p:nvPr userDrawn="1"/>
        </p:nvPicPr>
        <p:blipFill>
          <a:blip r:embed="rId3"/>
          <a:srcRect b="414"/>
          <a:stretch>
            <a:fillRect/>
          </a:stretch>
        </p:blipFill>
        <p:spPr>
          <a:xfrm>
            <a:off x="76199" y="6580341"/>
            <a:ext cx="355444" cy="26736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01129" y="6608409"/>
            <a:ext cx="51139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pc="83" dirty="0">
                <a:solidFill>
                  <a:srgbClr val="FDF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DEVANG PATEL INSTITUTE OF ADVANCE TECHNOLOGY AND RESEARCH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 hasCustomPrompt="1"/>
          </p:nvPr>
        </p:nvSpPr>
        <p:spPr>
          <a:xfrm>
            <a:off x="220131" y="1522568"/>
            <a:ext cx="11760202" cy="4708898"/>
          </a:xfrm>
        </p:spPr>
        <p:txBody>
          <a:bodyPr>
            <a:normAutofit/>
          </a:bodyPr>
          <a:lstStyle>
            <a:lvl1pPr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220131" y="365727"/>
            <a:ext cx="11760202" cy="641806"/>
          </a:xfrm>
        </p:spPr>
        <p:txBody>
          <a:bodyPr>
            <a:normAutofit/>
          </a:bodyPr>
          <a:lstStyle>
            <a:lvl1pPr marL="0" indent="0" algn="l">
              <a:buNone/>
              <a:defRPr sz="4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Title Here</a:t>
            </a:r>
          </a:p>
        </p:txBody>
      </p:sp>
    </p:spTree>
    <p:extLst>
      <p:ext uri="{BB962C8B-B14F-4D97-AF65-F5344CB8AC3E}">
        <p14:creationId xmlns:p14="http://schemas.microsoft.com/office/powerpoint/2010/main" val="1961945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/>
          <p:cNvSpPr/>
          <p:nvPr userDrawn="1"/>
        </p:nvSpPr>
        <p:spPr>
          <a:xfrm>
            <a:off x="1" y="6079"/>
            <a:ext cx="3163772" cy="6858000"/>
          </a:xfrm>
          <a:prstGeom prst="rect">
            <a:avLst/>
          </a:prstGeom>
          <a:solidFill>
            <a:srgbClr val="3A3A3B">
              <a:alpha val="4706"/>
            </a:srgbClr>
          </a:solidFill>
        </p:spPr>
      </p:sp>
      <p:pic>
        <p:nvPicPr>
          <p:cNvPr id="8" name="Picture 1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491369" y="5667690"/>
            <a:ext cx="2271436" cy="593413"/>
          </a:xfrm>
          <a:prstGeom prst="rect">
            <a:avLst/>
          </a:prstGeom>
        </p:spPr>
      </p:pic>
      <p:pic>
        <p:nvPicPr>
          <p:cNvPr id="9" name="Picture 12"/>
          <p:cNvPicPr>
            <a:picLocks noChangeAspect="1"/>
          </p:cNvPicPr>
          <p:nvPr userDrawn="1"/>
        </p:nvPicPr>
        <p:blipFill>
          <a:blip r:embed="rId3"/>
          <a:srcRect b="414"/>
          <a:stretch>
            <a:fillRect/>
          </a:stretch>
        </p:blipFill>
        <p:spPr>
          <a:xfrm>
            <a:off x="900994" y="2666707"/>
            <a:ext cx="1382435" cy="1352297"/>
          </a:xfrm>
          <a:prstGeom prst="rect">
            <a:avLst/>
          </a:prstGeom>
        </p:spPr>
      </p:pic>
      <p:sp>
        <p:nvSpPr>
          <p:cNvPr id="10" name="AutoShape 3"/>
          <p:cNvSpPr/>
          <p:nvPr userDrawn="1"/>
        </p:nvSpPr>
        <p:spPr>
          <a:xfrm flipV="1">
            <a:off x="4137832" y="1020563"/>
            <a:ext cx="4532635" cy="45719"/>
          </a:xfrm>
          <a:prstGeom prst="rect">
            <a:avLst/>
          </a:prstGeom>
          <a:solidFill>
            <a:srgbClr val="5F90F8"/>
          </a:solidFill>
        </p:spPr>
      </p:sp>
      <p:sp>
        <p:nvSpPr>
          <p:cNvPr id="12" name="TextBox 5"/>
          <p:cNvSpPr txBox="1"/>
          <p:nvPr userDrawn="1"/>
        </p:nvSpPr>
        <p:spPr>
          <a:xfrm>
            <a:off x="3930773" y="1384642"/>
            <a:ext cx="7012767" cy="4914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2056" lvl="1" indent="-366028">
              <a:lnSpc>
                <a:spcPts val="5086"/>
              </a:lnSpc>
              <a:buFont typeface="Arial"/>
              <a:buChar char="•"/>
            </a:pPr>
            <a:endParaRPr lang="en-US" sz="339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6"/>
          <p:cNvGrpSpPr/>
          <p:nvPr userDrawn="1"/>
        </p:nvGrpSpPr>
        <p:grpSpPr>
          <a:xfrm>
            <a:off x="2903420" y="3039533"/>
            <a:ext cx="511207" cy="549701"/>
            <a:chOff x="0" y="0"/>
            <a:chExt cx="1001153" cy="1001153"/>
          </a:xfrm>
        </p:grpSpPr>
        <p:grpSp>
          <p:nvGrpSpPr>
            <p:cNvPr id="14" name="Group 7"/>
            <p:cNvGrpSpPr/>
            <p:nvPr/>
          </p:nvGrpSpPr>
          <p:grpSpPr>
            <a:xfrm>
              <a:off x="0" y="0"/>
              <a:ext cx="1001153" cy="1001153"/>
              <a:chOff x="0" y="0"/>
              <a:chExt cx="6350000" cy="6350000"/>
            </a:xfrm>
          </p:grpSpPr>
          <p:sp>
            <p:nvSpPr>
              <p:cNvPr id="17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D4372"/>
              </a:solidFill>
            </p:spPr>
          </p:sp>
        </p:grpSp>
        <p:grpSp>
          <p:nvGrpSpPr>
            <p:cNvPr id="15" name="Group 9"/>
            <p:cNvGrpSpPr/>
            <p:nvPr/>
          </p:nvGrpSpPr>
          <p:grpSpPr>
            <a:xfrm>
              <a:off x="254197" y="332101"/>
              <a:ext cx="492759" cy="336952"/>
              <a:chOff x="0" y="0"/>
              <a:chExt cx="627750" cy="429260"/>
            </a:xfrm>
          </p:grpSpPr>
          <p:sp>
            <p:nvSpPr>
              <p:cNvPr id="16" name="Freeform 10"/>
              <p:cNvSpPr/>
              <p:nvPr/>
            </p:nvSpPr>
            <p:spPr>
              <a:xfrm>
                <a:off x="0" y="-5080"/>
                <a:ext cx="627751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627751" h="434340">
                    <a:moveTo>
                      <a:pt x="609971" y="187960"/>
                    </a:moveTo>
                    <a:lnTo>
                      <a:pt x="348351" y="11430"/>
                    </a:lnTo>
                    <a:cubicBezTo>
                      <a:pt x="330571" y="0"/>
                      <a:pt x="307711" y="3810"/>
                      <a:pt x="295011" y="21590"/>
                    </a:cubicBezTo>
                    <a:cubicBezTo>
                      <a:pt x="283581" y="39370"/>
                      <a:pt x="287391" y="62230"/>
                      <a:pt x="305171" y="74930"/>
                    </a:cubicBezTo>
                    <a:lnTo>
                      <a:pt x="463921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463921" y="257810"/>
                    </a:lnTo>
                    <a:lnTo>
                      <a:pt x="305171" y="364490"/>
                    </a:lnTo>
                    <a:cubicBezTo>
                      <a:pt x="287391" y="375920"/>
                      <a:pt x="283581" y="400050"/>
                      <a:pt x="295011" y="417830"/>
                    </a:cubicBezTo>
                    <a:cubicBezTo>
                      <a:pt x="302631" y="429260"/>
                      <a:pt x="314061" y="434340"/>
                      <a:pt x="326761" y="434340"/>
                    </a:cubicBezTo>
                    <a:cubicBezTo>
                      <a:pt x="334381" y="434340"/>
                      <a:pt x="342001" y="431800"/>
                      <a:pt x="348351" y="427990"/>
                    </a:cubicBezTo>
                    <a:lnTo>
                      <a:pt x="611241" y="251460"/>
                    </a:lnTo>
                    <a:cubicBezTo>
                      <a:pt x="621401" y="243840"/>
                      <a:pt x="627751" y="232410"/>
                      <a:pt x="627751" y="219710"/>
                    </a:cubicBezTo>
                    <a:cubicBezTo>
                      <a:pt x="627751" y="207010"/>
                      <a:pt x="621401" y="195580"/>
                      <a:pt x="609971" y="187960"/>
                    </a:cubicBezTo>
                    <a:close/>
                  </a:path>
                </a:pathLst>
              </a:custGeom>
              <a:solidFill>
                <a:srgbClr val="FDFBFB"/>
              </a:solidFill>
            </p:spPr>
          </p:sp>
        </p:grpSp>
      </p:grpSp>
      <p:sp>
        <p:nvSpPr>
          <p:cNvPr id="18" name="TextBox 17"/>
          <p:cNvSpPr txBox="1"/>
          <p:nvPr userDrawn="1"/>
        </p:nvSpPr>
        <p:spPr>
          <a:xfrm>
            <a:off x="4436533" y="4309533"/>
            <a:ext cx="321734" cy="448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137832" y="1329951"/>
            <a:ext cx="7854954" cy="5316382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Topics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3934632" y="239862"/>
            <a:ext cx="797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Table of Content</a:t>
            </a:r>
          </a:p>
        </p:txBody>
      </p:sp>
    </p:spTree>
    <p:extLst>
      <p:ext uri="{BB962C8B-B14F-4D97-AF65-F5344CB8AC3E}">
        <p14:creationId xmlns:p14="http://schemas.microsoft.com/office/powerpoint/2010/main" val="190554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DEVANG PATEL INSTITUTE OF ADVANCE TECHNOLOGY AND RESEARCH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77266" y="1825625"/>
            <a:ext cx="6976533" cy="43513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4F285-DB4F-4D23-80C4-AE4C7E83509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D1387-90F0-45A7-8216-8DFBCD9C9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9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30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kspviswa.github.io/OpenFlow_Version_Roadmap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Bansari</a:t>
            </a:r>
            <a:r>
              <a:rPr lang="en-US" dirty="0"/>
              <a:t> Patel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Teaching cum. Research Assistant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Computer Science and Engineering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03-01-2022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dirty="0"/>
              <a:t>SDN Basics and Open Flow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CS374 –MODERN NETWORKS</a:t>
            </a:r>
          </a:p>
          <a:p>
            <a:r>
              <a:rPr lang="en-US" dirty="0"/>
              <a:t>DECEMBER 2021– JULY 2022</a:t>
            </a:r>
          </a:p>
        </p:txBody>
      </p:sp>
    </p:spTree>
    <p:extLst>
      <p:ext uri="{BB962C8B-B14F-4D97-AF65-F5344CB8AC3E}">
        <p14:creationId xmlns:p14="http://schemas.microsoft.com/office/powerpoint/2010/main" val="111959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020A02-477C-4222-8243-74AEDE6AE46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Resource Layer</a:t>
            </a:r>
          </a:p>
          <a:p>
            <a:r>
              <a:rPr lang="en-US" dirty="0"/>
              <a:t>Infrastructure Layer</a:t>
            </a:r>
          </a:p>
          <a:p>
            <a:r>
              <a:rPr lang="en-US" dirty="0"/>
              <a:t>Network forwarding devices perform the transport and processing of data</a:t>
            </a:r>
          </a:p>
          <a:p>
            <a:pPr lvl="1"/>
            <a:r>
              <a:rPr lang="en-US" dirty="0"/>
              <a:t>Data plane network elements/switches</a:t>
            </a:r>
          </a:p>
          <a:p>
            <a:r>
              <a:rPr lang="en-US" dirty="0"/>
              <a:t>According to decisions made by the SDN control plane.</a:t>
            </a:r>
          </a:p>
          <a:p>
            <a:r>
              <a:rPr lang="en-US" dirty="0"/>
              <a:t>These devices perform a simple forwarding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2460C-CB95-4F7F-9BB7-19062FC30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SDN data plane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948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DD5143-A417-4A4B-AFA9-81D4FB7BA3E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86891" y="1530162"/>
            <a:ext cx="8027744" cy="47085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7328B-3072-4368-A15C-9233528700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SDN Data Plane Network Device</a:t>
            </a:r>
          </a:p>
        </p:txBody>
      </p:sp>
    </p:spTree>
    <p:extLst>
      <p:ext uri="{BB962C8B-B14F-4D97-AF65-F5344CB8AC3E}">
        <p14:creationId xmlns:p14="http://schemas.microsoft.com/office/powerpoint/2010/main" val="3402291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4D4517-DF61-43EF-8B2B-C46435F4FF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Control Support Function</a:t>
            </a:r>
          </a:p>
          <a:p>
            <a:pPr lvl="1"/>
            <a:r>
              <a:rPr lang="en-US" dirty="0"/>
              <a:t>Interacts with the SDN control layer.</a:t>
            </a:r>
          </a:p>
          <a:p>
            <a:endParaRPr lang="en-US" dirty="0"/>
          </a:p>
          <a:p>
            <a:r>
              <a:rPr lang="en-US" dirty="0">
                <a:solidFill>
                  <a:srgbClr val="002060"/>
                </a:solidFill>
              </a:rPr>
              <a:t>Data forwarding function</a:t>
            </a:r>
          </a:p>
          <a:p>
            <a:pPr lvl="1"/>
            <a:r>
              <a:rPr lang="en-US" dirty="0"/>
              <a:t>Accepts incoming data flows from other network devices and end systems and forwards them resource layer. (Based on rules)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C6D33-5E88-4B93-B14A-6C083DBEAD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SDN Data Plane Network Device - </a:t>
            </a:r>
            <a:r>
              <a:rPr lang="en-US" dirty="0">
                <a:solidFill>
                  <a:srgbClr val="002060"/>
                </a:solidFill>
              </a:rPr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3278913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FBFEE5-CE0D-46C8-BB73-783F05155C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To implement SDN, two requirements must be met.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common logical architecture in all switches, routers, and other network devices.</a:t>
            </a:r>
          </a:p>
          <a:p>
            <a:pPr lvl="1"/>
            <a:r>
              <a:rPr lang="en-US" dirty="0"/>
              <a:t>Managed by an SDN controller.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standard, secure protocol is needed between the SDN controller and the network device.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These requirements are addressed by OpenFlow.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D0FC1-26C9-406D-9B4F-35EE23ACE8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OpenFlow Logical Network Device</a:t>
            </a:r>
          </a:p>
        </p:txBody>
      </p:sp>
    </p:spTree>
    <p:extLst>
      <p:ext uri="{BB962C8B-B14F-4D97-AF65-F5344CB8AC3E}">
        <p14:creationId xmlns:p14="http://schemas.microsoft.com/office/powerpoint/2010/main" val="257780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682618-19BB-4E7A-B80F-D171FBB55F5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813596" y="1522413"/>
            <a:ext cx="6574333" cy="47085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CB6E6-B052-40EE-8989-B0568465C3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OpenFlow Environment – OpenFlow switch context</a:t>
            </a:r>
          </a:p>
        </p:txBody>
      </p:sp>
    </p:spTree>
    <p:extLst>
      <p:ext uri="{BB962C8B-B14F-4D97-AF65-F5344CB8AC3E}">
        <p14:creationId xmlns:p14="http://schemas.microsoft.com/office/powerpoint/2010/main" val="310892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9746E0-D348-47E9-8CB8-9460D87EB00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952343" y="1522413"/>
            <a:ext cx="8296839" cy="47085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FDF32-DB81-45B3-B12E-B2688F3836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OpenFlow Switch</a:t>
            </a:r>
          </a:p>
        </p:txBody>
      </p:sp>
    </p:spTree>
    <p:extLst>
      <p:ext uri="{BB962C8B-B14F-4D97-AF65-F5344CB8AC3E}">
        <p14:creationId xmlns:p14="http://schemas.microsoft.com/office/powerpoint/2010/main" val="900284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D2BDCC-7DAA-489E-B421-84FD4E3211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Physical Ports : For Hardware interfaces – </a:t>
            </a:r>
            <a:r>
              <a:rPr lang="en-US" dirty="0" err="1"/>
              <a:t>eg.</a:t>
            </a:r>
            <a:r>
              <a:rPr lang="en-US" dirty="0"/>
              <a:t> Ethernet Interfaces</a:t>
            </a:r>
          </a:p>
          <a:p>
            <a:r>
              <a:rPr lang="en-US" dirty="0"/>
              <a:t>Logical Ports: Do not link to a hardware interfaces, higher level abstraction</a:t>
            </a:r>
          </a:p>
          <a:p>
            <a:r>
              <a:rPr lang="en-US" dirty="0"/>
              <a:t>Reserved Ports: Specify generic forwarding actions like sending to controller, flooding, forwarding using OpenFlow methods.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C8D83-334F-4079-8F7B-4E764F424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OpenFlow Ports</a:t>
            </a:r>
          </a:p>
        </p:txBody>
      </p:sp>
    </p:spTree>
    <p:extLst>
      <p:ext uri="{BB962C8B-B14F-4D97-AF65-F5344CB8AC3E}">
        <p14:creationId xmlns:p14="http://schemas.microsoft.com/office/powerpoint/2010/main" val="581396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6EA85F-EE79-4653-87A3-21EA926970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OpenFlow channel</a:t>
            </a:r>
          </a:p>
          <a:p>
            <a:r>
              <a:rPr lang="en-US" dirty="0"/>
              <a:t>OpenFlow port</a:t>
            </a:r>
          </a:p>
          <a:p>
            <a:r>
              <a:rPr lang="en-US" dirty="0"/>
              <a:t>Flow table</a:t>
            </a:r>
          </a:p>
          <a:p>
            <a:r>
              <a:rPr lang="en-US" dirty="0"/>
              <a:t>Group table</a:t>
            </a:r>
          </a:p>
          <a:p>
            <a:r>
              <a:rPr lang="en-US" dirty="0"/>
              <a:t>Meter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8B97E-737D-42AE-A8F4-6857028542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OpenFlow Switch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B0C6D-82E7-4DD6-9E84-38DA76A41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543" y="1919672"/>
            <a:ext cx="6313549" cy="358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2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CDC29C-96B5-4E8C-9C09-2E82885FF22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790700" y="1538288"/>
            <a:ext cx="8620125" cy="46767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7BC01-91A6-4CD5-AC4A-C00150299D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OpenFlow Switch – Flow table 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529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2AD09E-A8EA-45C9-AEB8-67E8A19F797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flow table consist of flow entries. The main components of a flow entry are as below:</a:t>
            </a:r>
          </a:p>
          <a:p>
            <a:r>
              <a:rPr lang="en-US" dirty="0"/>
              <a:t>Match fields : is used to match against packets. Consist of ingress port, packet header and optionally, metadata specified by previous table</a:t>
            </a:r>
          </a:p>
          <a:p>
            <a:r>
              <a:rPr lang="en-US" dirty="0"/>
              <a:t>Priority : Matching precedence of the flow entry</a:t>
            </a:r>
          </a:p>
          <a:p>
            <a:r>
              <a:rPr lang="en-US" dirty="0"/>
              <a:t>Counters: Updated when packets are matched</a:t>
            </a:r>
          </a:p>
          <a:p>
            <a:r>
              <a:rPr lang="en-US" dirty="0"/>
              <a:t>Instructions : to modify the action set </a:t>
            </a:r>
          </a:p>
          <a:p>
            <a:r>
              <a:rPr lang="en-US" dirty="0"/>
              <a:t>Timeouts : Maximum amount of time or idle time before flow is expired by switch</a:t>
            </a:r>
          </a:p>
          <a:p>
            <a:r>
              <a:rPr lang="en-US" dirty="0"/>
              <a:t>Cookie : May used by controller to filter flow entries affected by flow statistics, flow modification and flow deletion request. Not used when processing packets.</a:t>
            </a:r>
          </a:p>
          <a:p>
            <a:r>
              <a:rPr lang="en-US" dirty="0"/>
              <a:t>Flags : flags alter the way flow entries are managed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C3FCB-EFBB-4A7E-A748-1DAEBC0595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Flow Table</a:t>
            </a:r>
          </a:p>
        </p:txBody>
      </p:sp>
    </p:spTree>
    <p:extLst>
      <p:ext uri="{BB962C8B-B14F-4D97-AF65-F5344CB8AC3E}">
        <p14:creationId xmlns:p14="http://schemas.microsoft.com/office/powerpoint/2010/main" val="1365064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5AE2E0-EEA9-451C-A46E-715114E13A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SDN architecture</a:t>
            </a:r>
          </a:p>
          <a:p>
            <a:r>
              <a:rPr lang="en-US" dirty="0"/>
              <a:t>SDN data plane</a:t>
            </a:r>
          </a:p>
          <a:p>
            <a:r>
              <a:rPr lang="en-US" dirty="0"/>
              <a:t>SDN  data plane network device</a:t>
            </a:r>
          </a:p>
          <a:p>
            <a:r>
              <a:rPr lang="en-US" dirty="0"/>
              <a:t>OpenFlow logical network device</a:t>
            </a:r>
          </a:p>
          <a:p>
            <a:r>
              <a:rPr lang="en-US" dirty="0"/>
              <a:t>OpenFlow environment</a:t>
            </a:r>
          </a:p>
          <a:p>
            <a:r>
              <a:rPr lang="en-US" dirty="0"/>
              <a:t>OpenFlow switch</a:t>
            </a:r>
          </a:p>
          <a:p>
            <a:r>
              <a:rPr lang="en-US" dirty="0"/>
              <a:t>OpenFlow versions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B6955-35CA-48F4-9170-DF96825C37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Chapter Objectives</a:t>
            </a:r>
          </a:p>
        </p:txBody>
      </p:sp>
    </p:spTree>
    <p:extLst>
      <p:ext uri="{BB962C8B-B14F-4D97-AF65-F5344CB8AC3E}">
        <p14:creationId xmlns:p14="http://schemas.microsoft.com/office/powerpoint/2010/main" val="2998643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C5B8AE-035F-48F2-8F67-1BAD2F4C881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If there is more than one flow table, they are organized as a pipeline</a:t>
            </a:r>
          </a:p>
          <a:p>
            <a:r>
              <a:rPr lang="en-US" dirty="0"/>
              <a:t>Provide the SDN controller with flexibility</a:t>
            </a:r>
          </a:p>
          <a:p>
            <a:r>
              <a:rPr lang="en-US" dirty="0"/>
              <a:t>Two stages of processing</a:t>
            </a:r>
          </a:p>
          <a:p>
            <a:pPr lvl="1"/>
            <a:r>
              <a:rPr lang="en-US" dirty="0"/>
              <a:t>Ingress processing</a:t>
            </a:r>
          </a:p>
          <a:p>
            <a:pPr lvl="1"/>
            <a:r>
              <a:rPr lang="en-US" dirty="0"/>
              <a:t>Egress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82231-3D94-4B52-85FA-A407371AD0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OpenFlow Switch – Flow table pipeline</a:t>
            </a:r>
          </a:p>
        </p:txBody>
      </p:sp>
    </p:spTree>
    <p:extLst>
      <p:ext uri="{BB962C8B-B14F-4D97-AF65-F5344CB8AC3E}">
        <p14:creationId xmlns:p14="http://schemas.microsoft.com/office/powerpoint/2010/main" val="2374957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544115-6B39-4D0B-9D9F-DBAE809DF6B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30" y="1522413"/>
            <a:ext cx="10319066" cy="470852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F4366-311C-4022-B8C2-3EC9497D20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728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1D24A9-0F6D-460E-AB9E-A68855F954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Packet processing starts at flow table 0</a:t>
            </a:r>
          </a:p>
          <a:p>
            <a:r>
              <a:rPr lang="en-US" dirty="0"/>
              <a:t>Packet is matched against the flow entries of the flow table</a:t>
            </a:r>
          </a:p>
          <a:p>
            <a:r>
              <a:rPr lang="en-US" dirty="0"/>
              <a:t>If a flow entry is found, the instruction set in that flow entry will execute</a:t>
            </a:r>
          </a:p>
          <a:p>
            <a:r>
              <a:rPr lang="en-US" dirty="0"/>
              <a:t>“</a:t>
            </a:r>
            <a:r>
              <a:rPr lang="en-US" dirty="0" err="1"/>
              <a:t>GoTo</a:t>
            </a:r>
            <a:r>
              <a:rPr lang="en-US" dirty="0"/>
              <a:t> Table Instruction” to direct the packet to another flow table</a:t>
            </a:r>
          </a:p>
          <a:p>
            <a:r>
              <a:rPr lang="en-US" dirty="0"/>
              <a:t>Pipeline can only go forward not backward</a:t>
            </a:r>
          </a:p>
          <a:p>
            <a:r>
              <a:rPr lang="en-US" dirty="0"/>
              <a:t>Table miss: when packet does not match a flow entry in a flow table </a:t>
            </a:r>
          </a:p>
          <a:p>
            <a:r>
              <a:rPr lang="en-US" dirty="0"/>
              <a:t>Table-miss packets can be dropped, pass them to another table or sending them to a controller</a:t>
            </a:r>
          </a:p>
          <a:p>
            <a:r>
              <a:rPr lang="en-US" dirty="0"/>
              <a:t>If there is not table-miss flow entry, the packet is dropped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6BB73-A6E1-4158-A138-652B5C618A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Pipeline Processing</a:t>
            </a:r>
          </a:p>
        </p:txBody>
      </p:sp>
    </p:spTree>
    <p:extLst>
      <p:ext uri="{BB962C8B-B14F-4D97-AF65-F5344CB8AC3E}">
        <p14:creationId xmlns:p14="http://schemas.microsoft.com/office/powerpoint/2010/main" val="1104285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95D3F4-E78D-4C57-A167-725A2D44862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361" y="1522413"/>
            <a:ext cx="9514804" cy="470852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DC017-6DBF-429E-AB5E-83F85812AF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Matching Process</a:t>
            </a:r>
          </a:p>
        </p:txBody>
      </p:sp>
    </p:spTree>
    <p:extLst>
      <p:ext uri="{BB962C8B-B14F-4D97-AF65-F5344CB8AC3E}">
        <p14:creationId xmlns:p14="http://schemas.microsoft.com/office/powerpoint/2010/main" val="3957840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7045AF-B71F-42CB-B161-E558B77DE05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766888" y="1847850"/>
            <a:ext cx="8667750" cy="40576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13188-261C-49FA-AB29-A0B64514D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OpenFlow Switch – Use of multiple tables – Example of Nested Flows</a:t>
            </a:r>
          </a:p>
        </p:txBody>
      </p:sp>
    </p:spTree>
    <p:extLst>
      <p:ext uri="{BB962C8B-B14F-4D97-AF65-F5344CB8AC3E}">
        <p14:creationId xmlns:p14="http://schemas.microsoft.com/office/powerpoint/2010/main" val="3426465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3822EE-7010-4B9C-BD46-2C28DF1CC15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665505" y="1522413"/>
            <a:ext cx="6870515" cy="47085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E935C-AD7C-47E4-BFE2-2EFDB3300D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OpenFlow Switch – Group Tables</a:t>
            </a:r>
          </a:p>
        </p:txBody>
      </p:sp>
    </p:spTree>
    <p:extLst>
      <p:ext uri="{BB962C8B-B14F-4D97-AF65-F5344CB8AC3E}">
        <p14:creationId xmlns:p14="http://schemas.microsoft.com/office/powerpoint/2010/main" val="2354686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08B27A-8025-4207-88C1-CD706DF0396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OpenFlow defines both the communications protocol between the SDN data plane and the SDN control plane, as well as part of the behavior of the data plane.</a:t>
            </a:r>
          </a:p>
          <a:p>
            <a:r>
              <a:rPr lang="en-US" dirty="0"/>
              <a:t>General-purpose protocol for programming the forwarding plane of SDN switches.</a:t>
            </a:r>
          </a:p>
          <a:p>
            <a:r>
              <a:rPr lang="en-US" dirty="0">
                <a:solidFill>
                  <a:srgbClr val="002060"/>
                </a:solidFill>
              </a:rPr>
              <a:t>Openflow.org in 2008 – Stanford University – (Experimental Version)</a:t>
            </a:r>
          </a:p>
          <a:p>
            <a:r>
              <a:rPr lang="en-US" dirty="0">
                <a:solidFill>
                  <a:srgbClr val="002060"/>
                </a:solidFill>
              </a:rPr>
              <a:t>First version 1.0.0 in December, 2009 – (Development and Management)</a:t>
            </a:r>
          </a:p>
          <a:p>
            <a:r>
              <a:rPr lang="en-US" dirty="0">
                <a:solidFill>
                  <a:srgbClr val="002060"/>
                </a:solidFill>
              </a:rPr>
              <a:t>Open Network Foundation (ONF) in March, 2011 – (Delivery)</a:t>
            </a:r>
          </a:p>
          <a:p>
            <a:r>
              <a:rPr lang="en-US" dirty="0">
                <a:solidFill>
                  <a:srgbClr val="002060"/>
                </a:solidFill>
              </a:rPr>
              <a:t>OpenFlow remains at the core of their SDN.</a:t>
            </a:r>
          </a:p>
          <a:p>
            <a:r>
              <a:rPr lang="en-US" dirty="0">
                <a:solidFill>
                  <a:srgbClr val="002060"/>
                </a:solidFill>
              </a:rPr>
              <a:t>ONF has become the responsible entity for the evolving OpenFlow specifications.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72849-2E71-47BF-B161-827AFECA4D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Overview of OpenFlow </a:t>
            </a:r>
          </a:p>
        </p:txBody>
      </p:sp>
    </p:spTree>
    <p:extLst>
      <p:ext uri="{BB962C8B-B14F-4D97-AF65-F5344CB8AC3E}">
        <p14:creationId xmlns:p14="http://schemas.microsoft.com/office/powerpoint/2010/main" val="2772273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FFE77B-D699-4003-8A94-18E34FBFDE1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293758" y="1522413"/>
            <a:ext cx="5614010" cy="47085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4B9A5-FEA7-4C46-BFA2-525ECA5B36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OpenFlow Switch – V.1.0 </a:t>
            </a:r>
          </a:p>
        </p:txBody>
      </p:sp>
    </p:spTree>
    <p:extLst>
      <p:ext uri="{BB962C8B-B14F-4D97-AF65-F5344CB8AC3E}">
        <p14:creationId xmlns:p14="http://schemas.microsoft.com/office/powerpoint/2010/main" val="3568162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303A3-3CCA-45AE-8E93-AB51FD381F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OpenFlow Controller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4801F5-371C-405D-9751-CE605A88AC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Defines the communication between an OpenFlow controller and an OpenFlow switch.</a:t>
            </a:r>
          </a:p>
          <a:p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315147E-744C-45B4-B726-393F597C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761" y="2183315"/>
            <a:ext cx="6133562" cy="404815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12515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C2BC0B-93B5-4C20-9969-230D9B8A233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218971" y="1522413"/>
            <a:ext cx="5763583" cy="47085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3ECC9-86EA-457A-8F2F-86D7FEDEE4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Controller-Switch secure channel</a:t>
            </a:r>
          </a:p>
        </p:txBody>
      </p:sp>
    </p:spTree>
    <p:extLst>
      <p:ext uri="{BB962C8B-B14F-4D97-AF65-F5344CB8AC3E}">
        <p14:creationId xmlns:p14="http://schemas.microsoft.com/office/powerpoint/2010/main" val="2104457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CEBF-1F32-4B86-B8E7-43679C3364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Control and Data Plane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FB781D4-0A83-4BC4-80F0-6CAF29281E2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947592" y="1553409"/>
            <a:ext cx="6296815" cy="446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11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8F68F1-BD0F-418F-80D1-41CA1F8E9B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Released on December 31, 2009.</a:t>
            </a:r>
          </a:p>
          <a:p>
            <a:r>
              <a:rPr lang="en-US" dirty="0"/>
              <a:t>Initial release of OpenFlow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1E9B3-40D7-4A5E-804E-52A90BFE01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OpenFlow 1.0</a:t>
            </a:r>
          </a:p>
        </p:txBody>
      </p:sp>
    </p:spTree>
    <p:extLst>
      <p:ext uri="{BB962C8B-B14F-4D97-AF65-F5344CB8AC3E}">
        <p14:creationId xmlns:p14="http://schemas.microsoft.com/office/powerpoint/2010/main" val="2206236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4EF4D0-7D4A-4841-A479-3E3418752EB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52588" y="1528763"/>
            <a:ext cx="8896350" cy="46958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C6FE8-5A4D-4D49-878A-10AEC26B4E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0131" y="365727"/>
            <a:ext cx="11760202" cy="641806"/>
          </a:xfrm>
        </p:spPr>
        <p:txBody>
          <a:bodyPr/>
          <a:lstStyle/>
          <a:p>
            <a:r>
              <a:rPr lang="en-US" dirty="0"/>
              <a:t>OpenFlow 1.0 – Ports and Port Queues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353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4BC7B-CBDC-49F4-A552-64449B638A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OpenFlow 1.0 – Flow Table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ABFB9E-6FF5-46B8-8113-FBABC0C725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657600" lvl="8" indent="0">
              <a:buNone/>
            </a:pPr>
            <a:r>
              <a:rPr lang="en-US" dirty="0"/>
              <a:t>Basic flow entry 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3EBBEE1E-3962-48DE-AB21-664766885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0" t="15968" r="13271" b="6351"/>
          <a:stretch/>
        </p:blipFill>
        <p:spPr>
          <a:xfrm>
            <a:off x="1774092" y="1677832"/>
            <a:ext cx="6150708" cy="36576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1540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512A75-7847-4972-8E0E-136E850FB5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a packet arrives at the OpenFlow switch from an input port (or Controller), it is matched against the flow table to determine if there is a matching flow entry.</a:t>
            </a:r>
          </a:p>
          <a:p>
            <a:r>
              <a:rPr lang="en-US" dirty="0"/>
              <a:t>Some fields are: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Switch input 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VLAN ID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VLAN priority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Ethernet source address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Ethernet destination address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Ethernet frame type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IP source address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IP destination address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IP protocol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05724-DB15-4D43-ADE8-6F80F4C17B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OpenFlow 1.0 – Packet Matching</a:t>
            </a:r>
          </a:p>
        </p:txBody>
      </p:sp>
    </p:spTree>
    <p:extLst>
      <p:ext uri="{BB962C8B-B14F-4D97-AF65-F5344CB8AC3E}">
        <p14:creationId xmlns:p14="http://schemas.microsoft.com/office/powerpoint/2010/main" val="561639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F3564C-BA70-41B5-9CD7-98A6E37284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Five special virtual ports defined in V.1.0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LOCAL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ALL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CONTROLLER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IN_PORT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TABLE</a:t>
            </a:r>
          </a:p>
          <a:p>
            <a:r>
              <a:rPr lang="en-US" dirty="0"/>
              <a:t>Two optional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NORMAL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FLOOD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1384B-E501-4F68-856C-FBD565712C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OpenFlow 1.0 – Actions and Packet Forwarding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776CA-A7C3-4D7C-8073-27173E777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677" y="2152330"/>
            <a:ext cx="4798648" cy="39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84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1D7724-12F0-4DE1-B6BE-C0C62191222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879301" y="1522413"/>
            <a:ext cx="6442923" cy="47085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EFB43-5A88-4FB2-8D6C-38C3241D96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OpenFlow 1.0 – Messaging Between Controller and Switch</a:t>
            </a:r>
          </a:p>
        </p:txBody>
      </p:sp>
    </p:spTree>
    <p:extLst>
      <p:ext uri="{BB962C8B-B14F-4D97-AF65-F5344CB8AC3E}">
        <p14:creationId xmlns:p14="http://schemas.microsoft.com/office/powerpoint/2010/main" val="4272508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7FAD16-A840-4103-BC28-C47627AAA07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701532" y="1522413"/>
            <a:ext cx="2798462" cy="47085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1A73D-41BB-4C9C-A6CF-A36999581D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OpenFlow 1.0 – Messaging Between Controller and Switch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6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CCCBB3-CAE5-4607-9750-07DE3A2490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Released on February 28, 2011.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E5D44-704C-486A-9DE1-0C0CB28377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OpenFlow 1.1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D7F7C-EE8E-4841-908E-3FAB37E24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137" y="2645996"/>
            <a:ext cx="46577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792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686AF4-3018-4A35-9A0E-A17ACE3F83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Released on December 05, 2011.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4F1A94-C576-4A98-B647-8EAB4AABDD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OpenFlow 1.2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92209-14BB-45D4-92A3-1C37BC41D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312" y="2010874"/>
            <a:ext cx="64293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163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D690AE-F0F0-4EA2-ADAB-56BA5C9780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Released on April 13, 2012.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E668F-E8EE-4602-A791-786017725D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OpenFlow 1.3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8BD633-AFDD-4639-B441-6D5243D43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1681406"/>
            <a:ext cx="35433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91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C4DC89-FF12-455F-86D4-55E2B87D0D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Traditional network is very inflexible</a:t>
            </a:r>
          </a:p>
          <a:p>
            <a:pPr lvl="1"/>
            <a:r>
              <a:rPr lang="en-US" dirty="0"/>
              <a:t>It is requires all the network devices to implement the same protocol for communication</a:t>
            </a:r>
          </a:p>
          <a:p>
            <a:endParaRPr lang="en-US" dirty="0"/>
          </a:p>
          <a:p>
            <a:r>
              <a:rPr lang="en-US" dirty="0"/>
              <a:t>However in SDN the central controller performs complex functionalities like routing, naming, policies and security.</a:t>
            </a:r>
          </a:p>
          <a:p>
            <a:r>
              <a:rPr lang="en-US" dirty="0"/>
              <a:t>Separation of data and control plane</a:t>
            </a:r>
          </a:p>
          <a:p>
            <a:r>
              <a:rPr lang="en-US" dirty="0"/>
              <a:t>Control plane is implemented in controller</a:t>
            </a:r>
          </a:p>
          <a:p>
            <a:r>
              <a:rPr lang="en-US" dirty="0"/>
              <a:t>SDN controller has a centralized view of the network</a:t>
            </a:r>
          </a:p>
          <a:p>
            <a:r>
              <a:rPr lang="en-US" dirty="0"/>
              <a:t>Open interfaces are defined between the devices</a:t>
            </a:r>
          </a:p>
          <a:p>
            <a:r>
              <a:rPr lang="en-US" dirty="0"/>
              <a:t>The network is programmable by applications	</a:t>
            </a:r>
          </a:p>
          <a:p>
            <a:r>
              <a:rPr lang="en-US" dirty="0"/>
              <a:t>SDN provides flexibility, customization, scalability for cloud computing, edge computing, fog computing, mobility, social networking, video streaming, augmented reality, virtual reality, vehicular area network….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F25B0-0E96-4A69-BB7F-EE0D735D9E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SDN</a:t>
            </a:r>
          </a:p>
        </p:txBody>
      </p:sp>
    </p:spTree>
    <p:extLst>
      <p:ext uri="{BB962C8B-B14F-4D97-AF65-F5344CB8AC3E}">
        <p14:creationId xmlns:p14="http://schemas.microsoft.com/office/powerpoint/2010/main" val="266991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3BBEDA-1FB5-47D2-A9B0-E0AC44F0381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Released on October 14, 2013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35269-FE97-4779-AD6D-630B220F4D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OpenFlow 1.4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42A69-386A-4009-8E52-6C7B8FE70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509" y="2079144"/>
            <a:ext cx="3249490" cy="397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74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1CDF0-9781-44A2-B5FD-7CE06CFF77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32500" lnSpcReduction="20000"/>
          </a:bodyPr>
          <a:lstStyle/>
          <a:p>
            <a:pPr algn="ctr"/>
            <a:r>
              <a:rPr lang="en-US" b="1" dirty="0">
                <a:solidFill>
                  <a:srgbClr val="8B4513"/>
                </a:solidFill>
                <a:latin typeface="Source Sans Pro" panose="020B0503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OpenFlow Version RoadMap</a:t>
            </a:r>
            <a:endParaRPr lang="en-US" dirty="0">
              <a:solidFill>
                <a:srgbClr val="333333"/>
              </a:solidFill>
              <a:latin typeface="Source Sans Pro" panose="020B0503030403020204" pitchFamily="34" charset="0"/>
            </a:endParaRPr>
          </a:p>
          <a:p>
            <a:r>
              <a:rPr lang="en-US" sz="6700" dirty="0">
                <a:solidFill>
                  <a:srgbClr val="333333"/>
                </a:solidFill>
                <a:latin typeface="Source Sans Pro" panose="020B0503030403020204" pitchFamily="34" charset="0"/>
              </a:rPr>
              <a:t>Feature-set comparison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4545D2-8C8B-4256-B401-7500BABA61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5347" y="1668872"/>
            <a:ext cx="11760202" cy="4708898"/>
          </a:xfrm>
        </p:spPr>
        <p:txBody>
          <a:bodyPr/>
          <a:lstStyle/>
          <a:p>
            <a:r>
              <a:rPr lang="en-US" dirty="0"/>
              <a:t>MPLS – Multi-Protocol Label Switching</a:t>
            </a:r>
          </a:p>
          <a:p>
            <a:r>
              <a:rPr lang="en-US" dirty="0"/>
              <a:t>HA - High Availability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4E7D26-9716-4132-9FFB-E635383FA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78932"/>
            <a:ext cx="4610100" cy="376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1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2DABC6-21FA-4864-A906-03BC511177C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71563" y="1676400"/>
            <a:ext cx="10058400" cy="44005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AA355-533F-40FA-8F31-03F2DFD38C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3417902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69F87E-7993-449C-A872-E304104BD5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Explain OpenFlow architecture and list down OpenFlow components</a:t>
            </a:r>
          </a:p>
          <a:p>
            <a:r>
              <a:rPr lang="en-US" dirty="0"/>
              <a:t>What are Control Plane (CP) and Data Plane (DP) in SDN?</a:t>
            </a:r>
          </a:p>
          <a:p>
            <a:r>
              <a:rPr lang="en-US" dirty="0"/>
              <a:t>What are the central tasks of the Data Plane with the forwarding hardware?</a:t>
            </a:r>
          </a:p>
          <a:p>
            <a:r>
              <a:rPr lang="en-US" dirty="0"/>
              <a:t>What is data plane and what does it contain?</a:t>
            </a:r>
          </a:p>
          <a:p>
            <a:r>
              <a:rPr lang="en-US" dirty="0"/>
              <a:t>List down OpenFlow versions.</a:t>
            </a:r>
          </a:p>
          <a:p>
            <a:r>
              <a:rPr lang="en-US" dirty="0"/>
              <a:t>Explain OpenFlow components </a:t>
            </a:r>
            <a:r>
              <a:rPr lang="en-US"/>
              <a:t>in detail.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F1F5F-32ED-4B6A-8661-8B33F430A1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Assignment questions</a:t>
            </a:r>
          </a:p>
        </p:txBody>
      </p:sp>
    </p:spTree>
    <p:extLst>
      <p:ext uri="{BB962C8B-B14F-4D97-AF65-F5344CB8AC3E}">
        <p14:creationId xmlns:p14="http://schemas.microsoft.com/office/powerpoint/2010/main" val="3222228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A87B49-EE36-4E6F-87BF-5B1220C6B2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8000" dirty="0"/>
          </a:p>
          <a:p>
            <a:pPr marL="0" indent="0">
              <a:buNone/>
            </a:pPr>
            <a:r>
              <a:rPr lang="en-US" sz="8000" dirty="0"/>
              <a:t>				Thankyou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26082-EB0B-4840-B979-0A27D1BD2F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06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C829AC-036D-48DB-87D2-D1718FE3F27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953846" y="1522413"/>
            <a:ext cx="8293833" cy="47085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FF893-D2E6-434F-BB3B-B01209CE15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Control and Data Plane</a:t>
            </a:r>
          </a:p>
        </p:txBody>
      </p:sp>
    </p:spTree>
    <p:extLst>
      <p:ext uri="{BB962C8B-B14F-4D97-AF65-F5344CB8AC3E}">
        <p14:creationId xmlns:p14="http://schemas.microsoft.com/office/powerpoint/2010/main" val="3515113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62EA18-BC5F-42BB-AD72-58B0ABCB59A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88167" y="1452671"/>
            <a:ext cx="5500450" cy="47085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205BE-E197-4848-887B-89EB7B4B93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SDN Architecture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988CF-2B71-4079-AE47-C0899451F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362" y="1454676"/>
            <a:ext cx="4840644" cy="470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83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1D9182-A42B-4A2F-9386-ACF32D86A7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Internet Society – (Organization)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IETF – Internet Engineering Task Force - Working on protocols for end systems (Routing)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IRTF – Internet Research Task Force – Provides useful information to APIs</a:t>
            </a:r>
          </a:p>
          <a:p>
            <a:r>
              <a:rPr lang="en-US" dirty="0"/>
              <a:t>ITU-T – International Telecommunication Union - (Organization)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SG 11 – Study Group – Studying the framework for SDN signaling (Requirements, protocols and specifications)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SG 13 – Working for Future Networks (Cloud Computing, Mobile computing, Edge computing, Next generation Networking)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SG 15 – Working on Openness – Transportation aspect of SDN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SG 16 – Working on Multimedia communication (</a:t>
            </a:r>
            <a:r>
              <a:rPr lang="en-US" dirty="0" err="1"/>
              <a:t>Opnflow</a:t>
            </a:r>
            <a:r>
              <a:rPr lang="en-US" dirty="0"/>
              <a:t>)</a:t>
            </a:r>
          </a:p>
          <a:p>
            <a:r>
              <a:rPr lang="en-US" dirty="0"/>
              <a:t>ETSI – European Telecommunications Standard Institute - (Organization)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NFV ISG – Defines the standards for NFV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70F35-E4C4-427A-BBB0-DABA00ED2B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Standards-Developing Organizations</a:t>
            </a:r>
          </a:p>
        </p:txBody>
      </p:sp>
    </p:spTree>
    <p:extLst>
      <p:ext uri="{BB962C8B-B14F-4D97-AF65-F5344CB8AC3E}">
        <p14:creationId xmlns:p14="http://schemas.microsoft.com/office/powerpoint/2010/main" val="2425385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492F9-2CE4-44F8-A0D0-D3FA89125F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Industry Consortia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C87B9-C864-418F-B23C-EBF6FE29E1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ONF (</a:t>
            </a:r>
            <a:r>
              <a:rPr lang="en-US" dirty="0" err="1"/>
              <a:t>Openflow</a:t>
            </a:r>
            <a:r>
              <a:rPr lang="en-US" dirty="0"/>
              <a:t>)</a:t>
            </a:r>
          </a:p>
          <a:p>
            <a:r>
              <a:rPr lang="en-US" dirty="0"/>
              <a:t>ODCA (Working on interoperability solutions and provides the services for cloud computing)</a:t>
            </a:r>
          </a:p>
          <a:p>
            <a:r>
              <a:rPr lang="en-US" dirty="0" err="1"/>
              <a:t>Atis</a:t>
            </a:r>
            <a:r>
              <a:rPr lang="en-US" dirty="0"/>
              <a:t> (Alliance for Telecommunication Industry) – Provides the tools for telecommunication services.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511E607-0930-42EB-AC9A-49AE42ADF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209" y="3288869"/>
            <a:ext cx="4702686" cy="284095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97795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0A2E4B-8BE5-4432-A851-FC5605D648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Open Daylight – Main focus is on Linux – Provide resources to develop </a:t>
            </a:r>
            <a:r>
              <a:rPr lang="en-US" dirty="0" err="1"/>
              <a:t>sdn</a:t>
            </a:r>
            <a:r>
              <a:rPr lang="en-US" dirty="0"/>
              <a:t> controller</a:t>
            </a:r>
          </a:p>
          <a:p>
            <a:r>
              <a:rPr lang="en-US" dirty="0" err="1"/>
              <a:t>OpenFV</a:t>
            </a:r>
            <a:r>
              <a:rPr lang="en-US" dirty="0"/>
              <a:t> – Focus is on NFV</a:t>
            </a:r>
          </a:p>
          <a:p>
            <a:r>
              <a:rPr lang="en-US" dirty="0" err="1"/>
              <a:t>Openstack</a:t>
            </a:r>
            <a:r>
              <a:rPr lang="en-US" dirty="0"/>
              <a:t> – Working on Cloud OS – (Neutron service is working on SDN)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74797-BA00-472E-AC07-FCA5F6186D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 Development Initiatives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02040-EFDF-4BC2-9648-F8A109BD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639" y="3244230"/>
            <a:ext cx="5312701" cy="298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91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7B658DE-BA59-4F0E-85B6-F662DB00485F}" vid="{0FC3BE37-E469-4107-9F93-367D777EC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Depstar_Template (1)</Template>
  <TotalTime>14655</TotalTime>
  <Words>1195</Words>
  <Application>Microsoft Office PowerPoint</Application>
  <PresentationFormat>Widescreen</PresentationFormat>
  <Paragraphs>182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232</cp:revision>
  <dcterms:created xsi:type="dcterms:W3CDTF">2021-12-01T05:02:34Z</dcterms:created>
  <dcterms:modified xsi:type="dcterms:W3CDTF">2022-02-07T07:43:36Z</dcterms:modified>
</cp:coreProperties>
</file>